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C34F8-93D8-4111-B687-CFB75EE70CDF}" v="640" dt="2020-05-25T22:05:19.137"/>
    <p1510:client id="{3E41E615-D816-483F-8171-D0A2CCDF274C}" v="4" dt="2020-05-26T09:48:46.818"/>
    <p1510:client id="{4F3D67FB-9395-4212-A3F9-8919AE21D159}" v="5" dt="2020-05-26T06:57:40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ni Herberigs" userId="2ab6cab6-1ba3-4bec-956b-cf71daf4d7c3" providerId="ADAL" clId="{4F3D67FB-9395-4212-A3F9-8919AE21D159}"/>
    <pc:docChg chg="custSel modSld">
      <pc:chgData name="Yoni Herberigs" userId="2ab6cab6-1ba3-4bec-956b-cf71daf4d7c3" providerId="ADAL" clId="{4F3D67FB-9395-4212-A3F9-8919AE21D159}" dt="2020-05-26T06:57:49.203" v="65" actId="20577"/>
      <pc:docMkLst>
        <pc:docMk/>
      </pc:docMkLst>
      <pc:sldChg chg="addSp modSp mod">
        <pc:chgData name="Yoni Herberigs" userId="2ab6cab6-1ba3-4bec-956b-cf71daf4d7c3" providerId="ADAL" clId="{4F3D67FB-9395-4212-A3F9-8919AE21D159}" dt="2020-05-26T06:57:49.203" v="65" actId="20577"/>
        <pc:sldMkLst>
          <pc:docMk/>
          <pc:sldMk cId="4240300181" sldId="256"/>
        </pc:sldMkLst>
        <pc:spChg chg="add mod">
          <ac:chgData name="Yoni Herberigs" userId="2ab6cab6-1ba3-4bec-956b-cf71daf4d7c3" providerId="ADAL" clId="{4F3D67FB-9395-4212-A3F9-8919AE21D159}" dt="2020-05-26T06:57:49.203" v="65" actId="20577"/>
          <ac:spMkLst>
            <pc:docMk/>
            <pc:sldMk cId="4240300181" sldId="256"/>
            <ac:spMk id="2" creationId="{4D7E8BAC-7CFB-4A78-BDE5-DE9686EF6173}"/>
          </ac:spMkLst>
        </pc:spChg>
        <pc:picChg chg="mod">
          <ac:chgData name="Yoni Herberigs" userId="2ab6cab6-1ba3-4bec-956b-cf71daf4d7c3" providerId="ADAL" clId="{4F3D67FB-9395-4212-A3F9-8919AE21D159}" dt="2020-05-26T06:57:12.444" v="1" actId="1076"/>
          <ac:picMkLst>
            <pc:docMk/>
            <pc:sldMk cId="4240300181" sldId="256"/>
            <ac:picMk id="5" creationId="{00000000-0000-0000-0000-000000000000}"/>
          </ac:picMkLst>
        </pc:picChg>
      </pc:sldChg>
    </pc:docChg>
  </pc:docChgLst>
  <pc:docChgLst>
    <pc:chgData name="Valerie van den Berg" userId="S::v.vandenberg@helicon.nl::b7f64057-db8e-423a-b2b5-100c21bc0b3b" providerId="AD" clId="Web-{3E41E615-D816-483F-8171-D0A2CCDF274C}"/>
    <pc:docChg chg="modSld">
      <pc:chgData name="Valerie van den Berg" userId="S::v.vandenberg@helicon.nl::b7f64057-db8e-423a-b2b5-100c21bc0b3b" providerId="AD" clId="Web-{3E41E615-D816-483F-8171-D0A2CCDF274C}" dt="2020-05-26T09:48:46.818" v="3" actId="20577"/>
      <pc:docMkLst>
        <pc:docMk/>
      </pc:docMkLst>
      <pc:sldChg chg="modSp">
        <pc:chgData name="Valerie van den Berg" userId="S::v.vandenberg@helicon.nl::b7f64057-db8e-423a-b2b5-100c21bc0b3b" providerId="AD" clId="Web-{3E41E615-D816-483F-8171-D0A2CCDF274C}" dt="2020-05-26T09:48:46.818" v="2" actId="20577"/>
        <pc:sldMkLst>
          <pc:docMk/>
          <pc:sldMk cId="3571339976" sldId="260"/>
        </pc:sldMkLst>
        <pc:spChg chg="mod">
          <ac:chgData name="Valerie van den Berg" userId="S::v.vandenberg@helicon.nl::b7f64057-db8e-423a-b2b5-100c21bc0b3b" providerId="AD" clId="Web-{3E41E615-D816-483F-8171-D0A2CCDF274C}" dt="2020-05-26T09:48:46.818" v="2" actId="20577"/>
          <ac:spMkLst>
            <pc:docMk/>
            <pc:sldMk cId="3571339976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istratie@helicon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walificaties.s-bb.nl/Details/Index/3374?type=Dossier&amp;returnUrl=/?ResultaatType%3DKeuzedeel%26AardKeuzedeel%3D%26SBU%3D%26Niveau%3D%26Wettelijkeberoepsvereisten%3D%26Cohort%3D%26Schooljaar%3D%26Certificaat%3D%26Trefwoorden%3DK0202" TargetMode="External"/><Relationship Id="rId2" Type="http://schemas.openxmlformats.org/officeDocument/2006/relationships/hyperlink" Target="https://kwalificaties.s-bb.nl/Details/Index/2533?type=Dossier&amp;returnUrl=/?ResultaatType%3DKeuzedeel%26AardKeuzedeel%3D%26SBU%3D%26Niveau%3D%26Wettelijkeberoepsvereisten%3D%26Cohort%3D%26Schooljaar%3D%26Certificaat%3D%26Trefwoorden%3DK022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istratie@helicon.n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istratie@helicon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297199"/>
            <a:ext cx="9937104" cy="7452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D7E8BAC-7CFB-4A78-BDE5-DE9686EF6173}"/>
              </a:ext>
            </a:extLst>
          </p:cNvPr>
          <p:cNvSpPr txBox="1"/>
          <p:nvPr/>
        </p:nvSpPr>
        <p:spPr>
          <a:xfrm>
            <a:off x="395536" y="76470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Voorlichting BPV (stage )</a:t>
            </a:r>
          </a:p>
          <a:p>
            <a:r>
              <a:rPr lang="nl-NL"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leerjaar 2 – periode 1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/>
              <a:t>Afronding stage leerjaar 1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1998262" y="1700808"/>
            <a:ext cx="6635080" cy="492941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AutoNum type="arabicPeriod"/>
            </a:pPr>
            <a:r>
              <a:rPr lang="nl-NL">
                <a:latin typeface="Arial"/>
                <a:cs typeface="Arial"/>
              </a:rPr>
              <a:t>Dag van insturen ondertekende POK = startdatum</a:t>
            </a:r>
          </a:p>
          <a:p>
            <a:pPr>
              <a:buAutoNum type="arabicPeriod"/>
            </a:pPr>
            <a:r>
              <a:rPr lang="nl-NL">
                <a:latin typeface="Arial"/>
                <a:cs typeface="Arial"/>
              </a:rPr>
              <a:t> Minimaal aantal uren = 160 uur. Minder gehaald? Inhalen in groene domein!</a:t>
            </a:r>
            <a:br>
              <a:rPr lang="nl-NL"/>
            </a:br>
            <a:endParaRPr lang="nl-NL"/>
          </a:p>
          <a:p>
            <a:pPr>
              <a:buAutoNum type="arabicPeriod"/>
            </a:pPr>
            <a:r>
              <a:rPr lang="nl-NL">
                <a:latin typeface="Arial"/>
                <a:cs typeface="Arial"/>
              </a:rPr>
              <a:t>Uren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 in </a:t>
            </a:r>
            <a:r>
              <a:rPr lang="nl-NL" err="1">
                <a:latin typeface="Arial"/>
                <a:cs typeface="Arial"/>
                <a:sym typeface="Wingdings" panose="05000000000000000000" pitchFamily="2" charset="2"/>
              </a:rPr>
              <a:t>Eduarte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 compleet</a:t>
            </a:r>
            <a:br>
              <a:rPr lang="nl-NL"/>
            </a:br>
            <a:endParaRPr lang="nl-NL"/>
          </a:p>
          <a:p>
            <a:pPr marL="0" indent="0">
              <a:buNone/>
            </a:pP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3. Beoordelingsformulier  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  <a:hlinkClick r:id="rId2"/>
              </a:rPr>
              <a:t>administratie@helicon.nl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 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59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Vragen?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err="1"/>
              <a:t>Eduarte</a:t>
            </a:r>
            <a:r>
              <a:rPr lang="nl-NL"/>
              <a:t> – aantal uren niet zichtbaar</a:t>
            </a:r>
          </a:p>
          <a:p>
            <a:r>
              <a:rPr lang="nl-NL"/>
              <a:t>Status op te vragen bij coach/Yoni</a:t>
            </a:r>
          </a:p>
        </p:txBody>
      </p:sp>
    </p:spTree>
    <p:extLst>
      <p:ext uri="{BB962C8B-B14F-4D97-AF65-F5344CB8AC3E}">
        <p14:creationId xmlns:p14="http://schemas.microsoft.com/office/powerpoint/2010/main" val="96858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Leerjaar 2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9839"/>
              </p:ext>
            </p:extLst>
          </p:nvPr>
        </p:nvGraphicFramePr>
        <p:xfrm>
          <a:off x="251520" y="1484785"/>
          <a:ext cx="8373616" cy="4034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156">
                  <a:extLst>
                    <a:ext uri="{9D8B030D-6E8A-4147-A177-3AD203B41FA5}">
                      <a16:colId xmlns:a16="http://schemas.microsoft.com/office/drawing/2014/main" val="1136287490"/>
                    </a:ext>
                  </a:extLst>
                </a:gridCol>
                <a:gridCol w="4086255">
                  <a:extLst>
                    <a:ext uri="{9D8B030D-6E8A-4147-A177-3AD203B41FA5}">
                      <a16:colId xmlns:a16="http://schemas.microsoft.com/office/drawing/2014/main" val="1592538557"/>
                    </a:ext>
                  </a:extLst>
                </a:gridCol>
                <a:gridCol w="2791205">
                  <a:extLst>
                    <a:ext uri="{9D8B030D-6E8A-4147-A177-3AD203B41FA5}">
                      <a16:colId xmlns:a16="http://schemas.microsoft.com/office/drawing/2014/main" val="1428371366"/>
                    </a:ext>
                  </a:extLst>
                </a:gridCol>
              </a:tblGrid>
              <a:tr h="341535">
                <a:tc>
                  <a:txBody>
                    <a:bodyPr/>
                    <a:lstStyle/>
                    <a:p>
                      <a:r>
                        <a:rPr lang="nl-NL" sz="1400"/>
                        <a:t>Leerjaar</a:t>
                      </a:r>
                      <a:r>
                        <a:rPr lang="nl-NL" sz="1400" baseline="0"/>
                        <a:t> 2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Periode 1 specifieke</a:t>
                      </a:r>
                      <a:r>
                        <a:rPr lang="nl-NL" sz="1400" baseline="0"/>
                        <a:t> keuzedelen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Periode 4 Generieke keuzedelen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43960377"/>
                  </a:ext>
                </a:extLst>
              </a:tr>
              <a:tr h="858452">
                <a:tc>
                  <a:txBody>
                    <a:bodyPr/>
                    <a:lstStyle/>
                    <a:p>
                      <a:r>
                        <a:rPr lang="nl-NL" sz="1400"/>
                        <a:t>Stad</a:t>
                      </a:r>
                      <a:r>
                        <a:rPr lang="nl-NL" sz="1400" baseline="0"/>
                        <a:t> en Wijk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Inspelen</a:t>
                      </a:r>
                      <a:r>
                        <a:rPr lang="nl-NL" sz="1400" baseline="0"/>
                        <a:t> op innovaties (</a:t>
                      </a:r>
                      <a:r>
                        <a:rPr lang="nl-NL" sz="1400" baseline="0">
                          <a:hlinkClick r:id="rId2"/>
                        </a:rPr>
                        <a:t>K 0226</a:t>
                      </a:r>
                      <a:r>
                        <a:rPr lang="nl-NL" sz="1400" baseline="0"/>
                        <a:t>)</a:t>
                      </a:r>
                    </a:p>
                    <a:p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Int’l</a:t>
                      </a:r>
                      <a:r>
                        <a:rPr lang="nl-NL" sz="1400"/>
                        <a:t> II: Werken</a:t>
                      </a:r>
                      <a:r>
                        <a:rPr lang="nl-NL" sz="1400" baseline="0"/>
                        <a:t> in het buitenland</a:t>
                      </a:r>
                      <a:r>
                        <a:rPr lang="nl-NL" sz="1400"/>
                        <a:t> (</a:t>
                      </a:r>
                      <a:r>
                        <a:rPr lang="nl-NL" sz="1400">
                          <a:hlinkClick r:id="rId3"/>
                        </a:rPr>
                        <a:t>K0202</a:t>
                      </a:r>
                      <a:r>
                        <a:rPr lang="nl-NL" sz="1400"/>
                        <a:t>)</a:t>
                      </a:r>
                    </a:p>
                    <a:p>
                      <a:endParaRPr lang="nl-NL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72137762"/>
                  </a:ext>
                </a:extLst>
              </a:tr>
              <a:tr h="341535">
                <a:tc>
                  <a:txBody>
                    <a:bodyPr/>
                    <a:lstStyle/>
                    <a:p>
                      <a:r>
                        <a:rPr lang="nl-NL" sz="1400"/>
                        <a:t>Vrije</a:t>
                      </a:r>
                      <a:r>
                        <a:rPr lang="nl-NL" sz="1400" baseline="0"/>
                        <a:t> Tijd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Inspelen</a:t>
                      </a:r>
                      <a:r>
                        <a:rPr lang="nl-NL" sz="1400" baseline="0"/>
                        <a:t> op innovaties (K 0226)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err="1"/>
                        <a:t>Int’l</a:t>
                      </a:r>
                      <a:r>
                        <a:rPr lang="nl-NL" sz="1400"/>
                        <a:t> II: Werken</a:t>
                      </a:r>
                      <a:r>
                        <a:rPr lang="nl-NL" sz="1400" baseline="0"/>
                        <a:t> in het buitenland</a:t>
                      </a:r>
                      <a:r>
                        <a:rPr lang="nl-NL" sz="1400"/>
                        <a:t> (</a:t>
                      </a:r>
                      <a:r>
                        <a:rPr lang="nl-NL" sz="1400">
                          <a:hlinkClick r:id="rId3"/>
                        </a:rPr>
                        <a:t>K0202</a:t>
                      </a:r>
                      <a:r>
                        <a:rPr lang="nl-NL" sz="1400"/>
                        <a:t>)</a:t>
                      </a:r>
                    </a:p>
                    <a:p>
                      <a:endParaRPr lang="nl-NL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42137389"/>
                  </a:ext>
                </a:extLst>
              </a:tr>
              <a:tr h="341535">
                <a:tc>
                  <a:txBody>
                    <a:bodyPr/>
                    <a:lstStyle/>
                    <a:p>
                      <a:r>
                        <a:rPr lang="nl-NL" sz="1400"/>
                        <a:t>Water en Energie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Inspelen</a:t>
                      </a:r>
                      <a:r>
                        <a:rPr lang="nl-NL" sz="1400" baseline="0"/>
                        <a:t> op innovaties (K 0226)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err="1"/>
                        <a:t>Int’l</a:t>
                      </a:r>
                      <a:r>
                        <a:rPr lang="nl-NL" sz="1400"/>
                        <a:t> II: Werken</a:t>
                      </a:r>
                      <a:r>
                        <a:rPr lang="nl-NL" sz="1400" baseline="0"/>
                        <a:t> in het buitenland</a:t>
                      </a:r>
                      <a:r>
                        <a:rPr lang="nl-NL" sz="1400"/>
                        <a:t> (</a:t>
                      </a:r>
                      <a:r>
                        <a:rPr lang="nl-NL" sz="1400">
                          <a:hlinkClick r:id="rId3"/>
                        </a:rPr>
                        <a:t>K0202</a:t>
                      </a:r>
                      <a:r>
                        <a:rPr lang="nl-NL" sz="1400"/>
                        <a:t>)</a:t>
                      </a:r>
                    </a:p>
                    <a:p>
                      <a:endParaRPr lang="nl-NL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0286746"/>
                  </a:ext>
                </a:extLst>
              </a:tr>
              <a:tr h="341535">
                <a:tc>
                  <a:txBody>
                    <a:bodyPr/>
                    <a:lstStyle/>
                    <a:p>
                      <a:r>
                        <a:rPr lang="nl-NL" sz="1400"/>
                        <a:t>Lifestyle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Inspelen</a:t>
                      </a:r>
                      <a:r>
                        <a:rPr lang="nl-NL" sz="1400" baseline="0"/>
                        <a:t> op innovaties (K 0226)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err="1"/>
                        <a:t>Int’l</a:t>
                      </a:r>
                      <a:r>
                        <a:rPr lang="nl-NL" sz="1400"/>
                        <a:t> II: Werken</a:t>
                      </a:r>
                      <a:r>
                        <a:rPr lang="nl-NL" sz="1400" baseline="0"/>
                        <a:t> in het buitenland</a:t>
                      </a:r>
                      <a:r>
                        <a:rPr lang="nl-NL" sz="1400"/>
                        <a:t> (</a:t>
                      </a:r>
                      <a:r>
                        <a:rPr lang="nl-NL" sz="1400">
                          <a:hlinkClick r:id="rId3"/>
                        </a:rPr>
                        <a:t>K0202</a:t>
                      </a:r>
                      <a:r>
                        <a:rPr lang="nl-NL" sz="1400"/>
                        <a:t>)</a:t>
                      </a:r>
                    </a:p>
                    <a:p>
                      <a:endParaRPr lang="nl-NL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22635204"/>
                  </a:ext>
                </a:extLst>
              </a:tr>
              <a:tr h="34153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 sz="1400" err="1"/>
                        <a:t>Biobased</a:t>
                      </a:r>
                      <a:r>
                        <a:rPr lang="nl-NL" sz="1400"/>
                        <a:t> economie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 sz="1400"/>
                        <a:t>Inspelen</a:t>
                      </a:r>
                      <a:r>
                        <a:rPr lang="nl-NL" sz="1400" baseline="0"/>
                        <a:t> op innovaties (K 0226)</a:t>
                      </a:r>
                      <a:endParaRPr lang="nl-NL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l-NL" sz="1400" err="1"/>
                        <a:t>Int’l</a:t>
                      </a:r>
                      <a:r>
                        <a:rPr lang="nl-NL" sz="1400"/>
                        <a:t> II: Werken</a:t>
                      </a:r>
                      <a:r>
                        <a:rPr lang="nl-NL" sz="1400" baseline="0"/>
                        <a:t> in het buitenland</a:t>
                      </a:r>
                      <a:r>
                        <a:rPr lang="nl-NL" sz="1400"/>
                        <a:t> (</a:t>
                      </a:r>
                      <a:r>
                        <a:rPr lang="nl-NL" sz="1400">
                          <a:hlinkClick r:id="rId3"/>
                        </a:rPr>
                        <a:t>K0202</a:t>
                      </a:r>
                      <a:r>
                        <a:rPr lang="nl-NL" sz="1400"/>
                        <a:t>)</a:t>
                      </a:r>
                      <a:endParaRPr lang="nl-NL"/>
                    </a:p>
                    <a:p>
                      <a:pPr lvl="0">
                        <a:buNone/>
                      </a:pPr>
                      <a:endParaRPr lang="nl-NL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96077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97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648072"/>
          </a:xfrm>
        </p:spPr>
        <p:txBody>
          <a:bodyPr/>
          <a:lstStyle/>
          <a:p>
            <a:r>
              <a:rPr lang="nl-NL"/>
              <a:t>Leerjaar 2 – 1</a:t>
            </a:r>
            <a:r>
              <a:rPr lang="nl-NL" baseline="30000"/>
              <a:t>e</a:t>
            </a:r>
            <a:r>
              <a:rPr lang="nl-NL"/>
              <a:t> stage- Vooraf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l-NL">
                <a:latin typeface="Arial"/>
                <a:cs typeface="Arial"/>
              </a:rPr>
              <a:t>In juni 2020</a:t>
            </a:r>
            <a:r>
              <a:rPr lang="nl-NL" b="1">
                <a:latin typeface="Arial"/>
                <a:cs typeface="Arial"/>
              </a:rPr>
              <a:t> </a:t>
            </a:r>
            <a:r>
              <a:rPr lang="nl-NL">
                <a:latin typeface="Arial"/>
                <a:cs typeface="Arial"/>
              </a:rPr>
              <a:t>ontvang je nieuw voorstelformulier op Helicon-mail</a:t>
            </a:r>
          </a:p>
          <a:p>
            <a:r>
              <a:rPr lang="nl-NL">
                <a:latin typeface="Arial"/>
                <a:cs typeface="Arial"/>
              </a:rPr>
              <a:t>Zoek op stagemarkt: ALLE nummers</a:t>
            </a:r>
            <a:endParaRPr lang="nl-NL"/>
          </a:p>
          <a:p>
            <a:r>
              <a:rPr lang="nl-NL"/>
              <a:t>Bespreken met coach/Yoni</a:t>
            </a:r>
          </a:p>
          <a:p>
            <a:pPr marL="0" indent="0">
              <a:buNone/>
            </a:pPr>
            <a:endParaRPr lang="nl-NL"/>
          </a:p>
          <a:p>
            <a:r>
              <a:rPr lang="nl-NL">
                <a:latin typeface="Arial"/>
                <a:cs typeface="Arial"/>
              </a:rPr>
              <a:t>Datum: 31 augustus – 6 november 2020</a:t>
            </a:r>
          </a:p>
          <a:p>
            <a:r>
              <a:rPr lang="nl-NL"/>
              <a:t>288 uur</a:t>
            </a:r>
          </a:p>
          <a:p>
            <a:r>
              <a:rPr lang="nl-NL"/>
              <a:t>9 weken</a:t>
            </a:r>
          </a:p>
          <a:p>
            <a:r>
              <a:rPr lang="nl-NL">
                <a:latin typeface="Arial"/>
                <a:cs typeface="Arial"/>
              </a:rPr>
              <a:t>Terugkomdag = maandag</a:t>
            </a:r>
            <a:endParaRPr lang="nl-NL"/>
          </a:p>
          <a:p>
            <a:pPr marL="0" indent="0">
              <a:buNone/>
            </a:pPr>
            <a:endParaRPr lang="nl-NL"/>
          </a:p>
          <a:p>
            <a:r>
              <a:rPr lang="nl-NL">
                <a:latin typeface="Arial"/>
                <a:cs typeface="Arial"/>
              </a:rPr>
              <a:t>Voorstelformulier naar </a:t>
            </a:r>
            <a:r>
              <a:rPr lang="nl-NL">
                <a:latin typeface="Arial"/>
                <a:cs typeface="Arial"/>
                <a:hlinkClick r:id="rId2"/>
              </a:rPr>
              <a:t>administratie@helicon.nl</a:t>
            </a:r>
            <a:r>
              <a:rPr lang="nl-NL">
                <a:latin typeface="Arial"/>
                <a:cs typeface="Arial"/>
              </a:rPr>
              <a:t> 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339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648072"/>
          </a:xfrm>
        </p:spPr>
        <p:txBody>
          <a:bodyPr/>
          <a:lstStyle/>
          <a:p>
            <a:r>
              <a:rPr lang="nl-NL"/>
              <a:t>Erkend, erkend en erkend?!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>
                <a:latin typeface="Arial"/>
                <a:cs typeface="Arial"/>
              </a:rPr>
              <a:t>Erkend voor </a:t>
            </a:r>
            <a:r>
              <a:rPr lang="nl-NL" err="1">
                <a:latin typeface="Arial"/>
                <a:cs typeface="Arial"/>
              </a:rPr>
              <a:t>crebo</a:t>
            </a:r>
            <a:r>
              <a:rPr lang="nl-NL">
                <a:latin typeface="Arial"/>
                <a:cs typeface="Arial"/>
              </a:rPr>
              <a:t> 26009 (onze opleiding) 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nl-NL" b="1">
                <a:latin typeface="Arial"/>
                <a:cs typeface="Arial"/>
                <a:sym typeface="Wingdings" panose="05000000000000000000" pitchFamily="2" charset="2"/>
              </a:rPr>
              <a:t>afstuderen</a:t>
            </a:r>
            <a:endParaRPr lang="nl-NL"/>
          </a:p>
          <a:p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Erkend voor groene domein (79150)  stage-uren inhalen</a:t>
            </a:r>
            <a:endParaRPr lang="nl-NL">
              <a:latin typeface="Arial"/>
              <a:cs typeface="Arial"/>
            </a:endParaRPr>
          </a:p>
          <a:p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Niet erkend voor onze opleiding of</a:t>
            </a:r>
            <a:r>
              <a:rPr lang="nl-NL">
                <a:latin typeface="Arial"/>
                <a:cs typeface="Arial"/>
              </a:rPr>
              <a:t> groene domein 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 stage gekoppeld aan keuzedeel, zoals </a:t>
            </a:r>
            <a:r>
              <a:rPr lang="nl-NL" err="1">
                <a:latin typeface="Arial"/>
                <a:cs typeface="Arial"/>
                <a:sym typeface="Wingdings" panose="05000000000000000000" pitchFamily="2" charset="2"/>
              </a:rPr>
              <a:t>lj</a:t>
            </a:r>
            <a:r>
              <a:rPr lang="nl-NL">
                <a:latin typeface="Arial"/>
                <a:cs typeface="Arial"/>
                <a:sym typeface="Wingdings" panose="05000000000000000000" pitchFamily="2" charset="2"/>
              </a:rPr>
              <a:t> 2 periode 1 en buitenlandstage, maar let op: moet wél op stagemarkt staan.</a:t>
            </a:r>
            <a:endParaRPr lang="nl-NL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4102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648072"/>
          </a:xfrm>
        </p:spPr>
        <p:txBody>
          <a:bodyPr/>
          <a:lstStyle/>
          <a:p>
            <a:r>
              <a:rPr lang="nl-NL"/>
              <a:t>Leerjaar 2 – 1</a:t>
            </a:r>
            <a:r>
              <a:rPr lang="nl-NL" baseline="30000"/>
              <a:t>e</a:t>
            </a:r>
            <a:r>
              <a:rPr lang="nl-NL"/>
              <a:t> stage- Vooraf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/>
              <a:t>Je ontvangt na goedkeuring stage een POK (praktijkovereenkomst)</a:t>
            </a:r>
          </a:p>
          <a:p>
            <a:r>
              <a:rPr lang="nl-NL"/>
              <a:t>Laat deze vóór aanvang van de stage ondertekenen</a:t>
            </a:r>
          </a:p>
          <a:p>
            <a:r>
              <a:rPr lang="nl-NL"/>
              <a:t>Op de dag dat je ondertekende POK is ingeleverd, gaan je stage-uren tellen</a:t>
            </a:r>
          </a:p>
          <a:p>
            <a:r>
              <a:rPr lang="nl-NL">
                <a:latin typeface="Arial"/>
                <a:cs typeface="Arial"/>
              </a:rPr>
              <a:t>Dan start je urenrapportage in </a:t>
            </a:r>
            <a:r>
              <a:rPr lang="nl-NL" err="1">
                <a:latin typeface="Arial"/>
                <a:cs typeface="Arial"/>
              </a:rPr>
              <a:t>Eduarte</a:t>
            </a:r>
            <a:r>
              <a:rPr lang="nl-NL">
                <a:latin typeface="Arial"/>
                <a:cs typeface="Arial"/>
              </a:rPr>
              <a:t>!</a:t>
            </a:r>
          </a:p>
          <a:p>
            <a:endParaRPr lang="nl-NL"/>
          </a:p>
          <a:p>
            <a:r>
              <a:rPr lang="nl-NL">
                <a:latin typeface="Arial"/>
                <a:cs typeface="Arial"/>
              </a:rPr>
              <a:t>--&gt; Geen POK? Geen stage!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571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648072"/>
          </a:xfrm>
        </p:spPr>
        <p:txBody>
          <a:bodyPr/>
          <a:lstStyle/>
          <a:p>
            <a:r>
              <a:rPr lang="nl-NL"/>
              <a:t>Leerjaar 2 – 1</a:t>
            </a:r>
            <a:r>
              <a:rPr lang="nl-NL" baseline="30000"/>
              <a:t>e</a:t>
            </a:r>
            <a:r>
              <a:rPr lang="nl-NL"/>
              <a:t> stage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79712" y="1052736"/>
            <a:ext cx="6635080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Wat doen wij?</a:t>
            </a:r>
          </a:p>
          <a:p>
            <a:r>
              <a:rPr lang="nl-NL"/>
              <a:t>Check stageplek </a:t>
            </a:r>
          </a:p>
          <a:p>
            <a:r>
              <a:rPr lang="nl-NL"/>
              <a:t>Telefonisch contact</a:t>
            </a:r>
          </a:p>
          <a:p>
            <a:r>
              <a:rPr lang="nl-NL"/>
              <a:t>Bezoek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Wat doe jij?</a:t>
            </a:r>
          </a:p>
          <a:p>
            <a:r>
              <a:rPr lang="nl-NL"/>
              <a:t>Stage-opdrachten</a:t>
            </a:r>
          </a:p>
          <a:p>
            <a:r>
              <a:rPr lang="nl-NL"/>
              <a:t>Urenrapportage vanaf datum inleveren ondertekende POK. Elke week bijhouden!</a:t>
            </a:r>
          </a:p>
          <a:p>
            <a:r>
              <a:rPr lang="nl-NL"/>
              <a:t>Beoordelingsformulier invullen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762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7056784" cy="648072"/>
          </a:xfrm>
        </p:spPr>
        <p:txBody>
          <a:bodyPr/>
          <a:lstStyle/>
          <a:p>
            <a:r>
              <a:rPr lang="nl-NL"/>
              <a:t>Leerjaar 2 – 1</a:t>
            </a:r>
            <a:r>
              <a:rPr lang="nl-NL" baseline="30000"/>
              <a:t>e</a:t>
            </a:r>
            <a:r>
              <a:rPr lang="nl-NL"/>
              <a:t> stage- afronding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79712" y="1052736"/>
            <a:ext cx="6635080" cy="566124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/>
          </a:p>
          <a:p>
            <a:r>
              <a:rPr lang="nl-NL"/>
              <a:t>Beoordelingsgesprek inplannen met je stagebegeleider</a:t>
            </a:r>
          </a:p>
          <a:p>
            <a:r>
              <a:rPr lang="nl-NL">
                <a:latin typeface="Arial"/>
                <a:cs typeface="Arial"/>
              </a:rPr>
              <a:t>Beoordelingsformulier naar </a:t>
            </a:r>
            <a:r>
              <a:rPr lang="nl-NL">
                <a:latin typeface="Arial"/>
                <a:cs typeface="Arial"/>
                <a:hlinkClick r:id="rId2"/>
              </a:rPr>
              <a:t>administratie@helicon.nl</a:t>
            </a:r>
            <a:r>
              <a:rPr lang="nl-NL">
                <a:latin typeface="Arial"/>
                <a:cs typeface="Arial"/>
              </a:rPr>
              <a:t> </a:t>
            </a:r>
            <a:endParaRPr lang="nl-NL"/>
          </a:p>
          <a:p>
            <a:r>
              <a:rPr lang="nl-NL">
                <a:latin typeface="Arial"/>
                <a:cs typeface="Arial"/>
              </a:rPr>
              <a:t>Uren elke week bijgehouden – eindbeoordeling door stagebedrijf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371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19"/>
    </mc:Choice>
    <mc:Fallback>
      <p:transition spd="slow" advTm="8719"/>
    </mc:Fallback>
  </mc:AlternateContent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9DEF08-677A-4155-9608-57AFDDA1DE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C8D7479-E5F8-4A81-B2AB-E3DD76D530D3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BB5679-3FE9-4255-AD27-9CA002EFA6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Kantoorthema</vt:lpstr>
      <vt:lpstr>PowerPoint Presentation</vt:lpstr>
      <vt:lpstr>Afronding stage leerjaar 1</vt:lpstr>
      <vt:lpstr>Vragen?</vt:lpstr>
      <vt:lpstr>Leerjaar 2</vt:lpstr>
      <vt:lpstr>Leerjaar 2 – 1e stage- Vooraf</vt:lpstr>
      <vt:lpstr>Erkend, erkend en erkend?!</vt:lpstr>
      <vt:lpstr>Leerjaar 2 – 1e stage- Vooraf</vt:lpstr>
      <vt:lpstr>Leerjaar 2 – 1e stage</vt:lpstr>
      <vt:lpstr>Leerjaar 2 – 1e stage- afronding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revision>1</cp:revision>
  <dcterms:created xsi:type="dcterms:W3CDTF">2013-11-15T15:05:42Z</dcterms:created>
  <dcterms:modified xsi:type="dcterms:W3CDTF">2020-05-26T09:49:03Z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